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09" r:id="rId3"/>
    <p:sldId id="310" r:id="rId4"/>
    <p:sldId id="311" r:id="rId5"/>
    <p:sldId id="314" r:id="rId6"/>
    <p:sldId id="312" r:id="rId7"/>
    <p:sldId id="313" r:id="rId8"/>
    <p:sldId id="315" r:id="rId9"/>
    <p:sldId id="316" r:id="rId10"/>
    <p:sldId id="317" r:id="rId11"/>
    <p:sldId id="322" r:id="rId12"/>
    <p:sldId id="276" r:id="rId13"/>
    <p:sldId id="303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20" r:id="rId22"/>
    <p:sldId id="330" r:id="rId23"/>
    <p:sldId id="332" r:id="rId24"/>
    <p:sldId id="334" r:id="rId25"/>
    <p:sldId id="333" r:id="rId26"/>
    <p:sldId id="331" r:id="rId27"/>
    <p:sldId id="318" r:id="rId28"/>
    <p:sldId id="335" r:id="rId29"/>
    <p:sldId id="336" r:id="rId30"/>
    <p:sldId id="337" r:id="rId31"/>
    <p:sldId id="338" r:id="rId32"/>
    <p:sldId id="340" r:id="rId33"/>
    <p:sldId id="321" r:id="rId34"/>
    <p:sldId id="339" r:id="rId35"/>
    <p:sldId id="319" r:id="rId36"/>
    <p:sldId id="342" r:id="rId37"/>
    <p:sldId id="343" r:id="rId38"/>
    <p:sldId id="344" r:id="rId39"/>
    <p:sldId id="345" r:id="rId40"/>
    <p:sldId id="341" r:id="rId41"/>
    <p:sldId id="288" r:id="rId42"/>
    <p:sldId id="308" r:id="rId43"/>
    <p:sldId id="25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22" autoAdjust="0"/>
    <p:restoredTop sz="73452" autoAdjust="0"/>
  </p:normalViewPr>
  <p:slideViewPr>
    <p:cSldViewPr snapToGrid="0" snapToObjects="1">
      <p:cViewPr varScale="1">
        <p:scale>
          <a:sx n="119" d="100"/>
          <a:sy n="119" d="100"/>
        </p:scale>
        <p:origin x="1844" y="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281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F3E31-9781-B24F-87A9-F98653FBF465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F4F8C-1785-AC43-97F9-C9301BD9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650"/>
              </a:lnSpc>
            </a:pPr>
            <a:r>
              <a:rPr lang="en-US" altLang="zh-CN" b="0" dirty="0">
                <a:solidFill>
                  <a:srgbClr val="E6E6E6"/>
                </a:solidFill>
                <a:effectLst/>
                <a:latin typeface="Menlo"/>
              </a:rPr>
              <a:t>Think of a few scenarios where you would use spatial interpolation.</a:t>
            </a:r>
          </a:p>
          <a:p>
            <a:pPr>
              <a:lnSpc>
                <a:spcPts val="1650"/>
              </a:lnSpc>
            </a:pPr>
            <a:r>
              <a:rPr lang="en-US" altLang="zh-CN" b="0" dirty="0">
                <a:solidFill>
                  <a:srgbClr val="E6E6E6"/>
                </a:solidFill>
                <a:effectLst/>
                <a:latin typeface="Menlo"/>
              </a:rPr>
              <a:t>   - You only have a few data points from Brazos County climate stations, but you need to produce a choropleth map for the entire county. </a:t>
            </a:r>
            <a:r>
              <a:rPr lang="en-US" altLang="zh-CN" b="0" dirty="0">
                <a:solidFill>
                  <a:srgbClr val="FFCC95"/>
                </a:solidFill>
                <a:effectLst/>
                <a:latin typeface="Menlo"/>
              </a:rPr>
              <a:t>**</a:t>
            </a:r>
            <a:r>
              <a:rPr lang="en-US" altLang="zh-CN" b="0" dirty="0">
                <a:solidFill>
                  <a:srgbClr val="FFB86C"/>
                </a:solidFill>
                <a:effectLst/>
                <a:latin typeface="Menlo"/>
              </a:rPr>
              <a:t>(Lab1.1)</a:t>
            </a:r>
            <a:r>
              <a:rPr lang="en-US" altLang="zh-CN" b="0" dirty="0">
                <a:solidFill>
                  <a:srgbClr val="FFCC95"/>
                </a:solidFill>
                <a:effectLst/>
                <a:latin typeface="Menlo"/>
              </a:rPr>
              <a:t>**</a:t>
            </a:r>
            <a:endParaRPr lang="en-US" altLang="zh-CN" b="0" dirty="0">
              <a:solidFill>
                <a:srgbClr val="E6E6E6"/>
              </a:solidFill>
              <a:effectLst/>
              <a:latin typeface="Menlo"/>
            </a:endParaRPr>
          </a:p>
          <a:p>
            <a:pPr>
              <a:lnSpc>
                <a:spcPts val="1650"/>
              </a:lnSpc>
            </a:pPr>
            <a:r>
              <a:rPr lang="en-US" altLang="zh-CN" b="0" dirty="0">
                <a:solidFill>
                  <a:srgbClr val="E6E6E6"/>
                </a:solidFill>
                <a:effectLst/>
                <a:latin typeface="Menlo"/>
              </a:rPr>
              <a:t>   - You only have a raster data layer of </a:t>
            </a:r>
            <a:r>
              <a:rPr lang="en-US" altLang="zh-CN" b="0" i="1" dirty="0">
                <a:solidFill>
                  <a:srgbClr val="19F9D8"/>
                </a:solidFill>
                <a:effectLst/>
                <a:latin typeface="Menlo"/>
              </a:rPr>
              <a:t>`Digital Elevation Model (DEM)`</a:t>
            </a:r>
            <a:r>
              <a:rPr lang="en-US" altLang="zh-CN" b="0" dirty="0">
                <a:solidFill>
                  <a:srgbClr val="E6E6E6"/>
                </a:solidFill>
                <a:effectLst/>
                <a:latin typeface="Menlo"/>
              </a:rPr>
              <a:t> at a resolution of 30m, but to save bandwidth, you need to produce raster layers with multiple spatial resolution (90m, and 200m). </a:t>
            </a:r>
            <a:r>
              <a:rPr lang="en-US" altLang="zh-CN" b="0" dirty="0">
                <a:solidFill>
                  <a:srgbClr val="FFCC95"/>
                </a:solidFill>
                <a:effectLst/>
                <a:latin typeface="Menlo"/>
              </a:rPr>
              <a:t>**</a:t>
            </a:r>
            <a:r>
              <a:rPr lang="en-US" altLang="zh-CN" b="0" dirty="0">
                <a:solidFill>
                  <a:srgbClr val="FFB86C"/>
                </a:solidFill>
                <a:effectLst/>
                <a:latin typeface="Menlo"/>
              </a:rPr>
              <a:t>(Lab1.2-1)</a:t>
            </a:r>
            <a:r>
              <a:rPr lang="en-US" altLang="zh-CN" b="0" dirty="0">
                <a:solidFill>
                  <a:srgbClr val="FFCC95"/>
                </a:solidFill>
                <a:effectLst/>
                <a:latin typeface="Menlo"/>
              </a:rPr>
              <a:t>**</a:t>
            </a:r>
            <a:endParaRPr lang="en-US" altLang="zh-CN" b="0" dirty="0">
              <a:solidFill>
                <a:srgbClr val="E6E6E6"/>
              </a:solidFill>
              <a:effectLst/>
              <a:latin typeface="Menlo"/>
            </a:endParaRPr>
          </a:p>
          <a:p>
            <a:pPr>
              <a:lnSpc>
                <a:spcPts val="1650"/>
              </a:lnSpc>
            </a:pPr>
            <a:r>
              <a:rPr lang="en-US" altLang="zh-CN" b="0" dirty="0">
                <a:solidFill>
                  <a:srgbClr val="E6E6E6"/>
                </a:solidFill>
                <a:effectLst/>
                <a:latin typeface="Menlo"/>
              </a:rPr>
              <a:t>   - You only have a raster data layer of </a:t>
            </a:r>
            <a:r>
              <a:rPr lang="en-US" altLang="zh-CN" b="0" i="1" dirty="0">
                <a:solidFill>
                  <a:srgbClr val="19F9D8"/>
                </a:solidFill>
                <a:effectLst/>
                <a:latin typeface="Menlo"/>
              </a:rPr>
              <a:t>`DEM`</a:t>
            </a:r>
            <a:r>
              <a:rPr lang="en-US" altLang="zh-CN" b="0" dirty="0">
                <a:solidFill>
                  <a:srgbClr val="E6E6E6"/>
                </a:solidFill>
                <a:effectLst/>
                <a:latin typeface="Menlo"/>
              </a:rPr>
              <a:t> at 30m resolution, but you need to produce a graph of elevation profile along a transect line. </a:t>
            </a:r>
            <a:r>
              <a:rPr lang="en-US" altLang="zh-CN" b="0" dirty="0">
                <a:solidFill>
                  <a:srgbClr val="FFCC95"/>
                </a:solidFill>
                <a:effectLst/>
                <a:latin typeface="Menlo"/>
              </a:rPr>
              <a:t>**</a:t>
            </a:r>
            <a:r>
              <a:rPr lang="en-US" altLang="zh-CN" b="0" dirty="0">
                <a:solidFill>
                  <a:srgbClr val="FFB86C"/>
                </a:solidFill>
                <a:effectLst/>
                <a:latin typeface="Menlo"/>
              </a:rPr>
              <a:t>(Lab1.2-2)</a:t>
            </a:r>
            <a:r>
              <a:rPr lang="en-US" altLang="zh-CN" b="0" dirty="0">
                <a:solidFill>
                  <a:srgbClr val="FFCC95"/>
                </a:solidFill>
                <a:effectLst/>
                <a:latin typeface="Menlo"/>
              </a:rPr>
              <a:t>**</a:t>
            </a:r>
            <a:endParaRPr lang="en-US" altLang="zh-CN" b="0" dirty="0">
              <a:solidFill>
                <a:srgbClr val="E6E6E6"/>
              </a:solidFill>
              <a:effectLst/>
              <a:latin typeface="Menlo"/>
            </a:endParaRPr>
          </a:p>
          <a:p>
            <a:pPr>
              <a:lnSpc>
                <a:spcPts val="1650"/>
              </a:lnSpc>
            </a:pPr>
            <a:r>
              <a:rPr lang="en-US" altLang="zh-CN" b="0" dirty="0">
                <a:solidFill>
                  <a:srgbClr val="E6E6E6"/>
                </a:solidFill>
                <a:effectLst/>
                <a:latin typeface="Menlo"/>
              </a:rPr>
              <a:t>   - You have a point vector layer (300 * 300 fishnet structured) of </a:t>
            </a:r>
            <a:r>
              <a:rPr lang="en-US" altLang="zh-CN" b="0" i="1" dirty="0">
                <a:solidFill>
                  <a:srgbClr val="19F9D8"/>
                </a:solidFill>
                <a:effectLst/>
                <a:latin typeface="Menlo"/>
              </a:rPr>
              <a:t>`DEM`</a:t>
            </a:r>
            <a:r>
              <a:rPr lang="en-US" altLang="zh-CN" b="0" dirty="0">
                <a:solidFill>
                  <a:srgbClr val="E6E6E6"/>
                </a:solidFill>
                <a:effectLst/>
                <a:latin typeface="Menlo"/>
              </a:rPr>
              <a:t>, whose values were extracted from the original raster layer at 30m resolution, but you need to evaluate how well the point data layer represents the original raster layer. </a:t>
            </a:r>
            <a:r>
              <a:rPr lang="en-US" altLang="zh-CN" b="0" dirty="0">
                <a:solidFill>
                  <a:srgbClr val="FFCC95"/>
                </a:solidFill>
                <a:effectLst/>
                <a:latin typeface="Menlo"/>
              </a:rPr>
              <a:t>**</a:t>
            </a:r>
            <a:r>
              <a:rPr lang="en-US" altLang="zh-CN" b="0" dirty="0">
                <a:solidFill>
                  <a:srgbClr val="FFB86C"/>
                </a:solidFill>
                <a:effectLst/>
                <a:latin typeface="Menlo"/>
              </a:rPr>
              <a:t>(Lab1.3)</a:t>
            </a:r>
            <a:r>
              <a:rPr lang="en-US" altLang="zh-CN" b="0" dirty="0">
                <a:solidFill>
                  <a:srgbClr val="FFCC95"/>
                </a:solidFill>
                <a:effectLst/>
                <a:latin typeface="Menlo"/>
              </a:rPr>
              <a:t>**</a:t>
            </a:r>
          </a:p>
          <a:p>
            <a:pPr>
              <a:lnSpc>
                <a:spcPts val="1650"/>
              </a:lnSpc>
            </a:pPr>
            <a:endParaRPr lang="en-US" altLang="zh-CN" b="0" dirty="0">
              <a:solidFill>
                <a:srgbClr val="FFCC95"/>
              </a:solidFill>
              <a:effectLst/>
              <a:latin typeface="Menlo"/>
            </a:endParaRPr>
          </a:p>
          <a:p>
            <a:pPr>
              <a:lnSpc>
                <a:spcPts val="1650"/>
              </a:lnSpc>
            </a:pPr>
            <a:r>
              <a:rPr lang="en-US" altLang="zh-CN" b="0" dirty="0">
                <a:solidFill>
                  <a:srgbClr val="E6E6E6"/>
                </a:solidFill>
                <a:effectLst/>
                <a:latin typeface="Menlo"/>
              </a:rPr>
              <a:t>Questions:</a:t>
            </a:r>
          </a:p>
          <a:p>
            <a:pPr>
              <a:lnSpc>
                <a:spcPts val="1650"/>
              </a:lnSpc>
            </a:pPr>
            <a:endParaRPr lang="en-US" altLang="zh-CN" b="0" dirty="0">
              <a:solidFill>
                <a:srgbClr val="E6E6E6"/>
              </a:solidFill>
              <a:effectLst/>
              <a:latin typeface="Menlo"/>
            </a:endParaRPr>
          </a:p>
          <a:p>
            <a:pPr>
              <a:lnSpc>
                <a:spcPts val="1650"/>
              </a:lnSpc>
            </a:pPr>
            <a:r>
              <a:rPr lang="en-US" altLang="zh-CN" b="0" dirty="0">
                <a:solidFill>
                  <a:srgbClr val="E6E6E6"/>
                </a:solidFill>
                <a:effectLst/>
                <a:latin typeface="Menlo"/>
              </a:rPr>
              <a:t>What do we need to know about control points and target points to get target value?</a:t>
            </a:r>
          </a:p>
          <a:p>
            <a:pPr>
              <a:lnSpc>
                <a:spcPts val="1650"/>
              </a:lnSpc>
            </a:pPr>
            <a:endParaRPr lang="en-US" altLang="zh-CN" b="0" dirty="0">
              <a:solidFill>
                <a:srgbClr val="E6E6E6"/>
              </a:solidFill>
              <a:effectLst/>
              <a:latin typeface="Menlo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20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50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BBE57-F3D7-01FF-7C93-966B220E2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D3409A8-849F-F782-19FC-51AC24FC7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C5843B-B3F5-1E77-7817-D8DBAADE1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1B11A2-A324-20E4-4C95-FD31F3394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25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AD356-5179-ABBC-1245-801B029A0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5EA685E-E2B8-9F7C-333C-B05B9D39F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C2C251-CDD6-289B-5E0C-AD2650783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719A87-05E3-071E-780B-B474A1B78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36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D2A38-7396-99BC-B1DC-7D247857B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1F17557-6358-ACC4-7F77-549ECA3F2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AF9CF32-AC51-E485-5CFE-A0739768C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984A77-FBE8-0231-4575-5490AFAFA0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2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23969-07F1-CBEC-1C9C-BD3003AE9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52590D1-3A50-A481-1CF3-FC19B4CE4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5E27D6-01EC-9F1E-F2E5-59D4C7844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 can tune with the number of points but make sure you keep the value same in both IDW and CS.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DFF693-43C1-23C1-29EB-D6EB1E7C7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5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interpolated raster layers should look something like this on the left side.,</a:t>
            </a:r>
          </a:p>
          <a:p>
            <a:endParaRPr lang="en-US" altLang="zh-CN" dirty="0"/>
          </a:p>
          <a:p>
            <a:r>
              <a:rPr lang="en-US" altLang="zh-CN" dirty="0"/>
              <a:t>And the next step is to extract values back to the testing points.</a:t>
            </a:r>
          </a:p>
          <a:p>
            <a:endParaRPr lang="en-US" altLang="zh-CN" dirty="0"/>
          </a:p>
          <a:p>
            <a:r>
              <a:rPr lang="en-US" altLang="zh-CN" dirty="0"/>
              <a:t>Make sure it’s TESTING set this time!!!</a:t>
            </a:r>
          </a:p>
          <a:p>
            <a:r>
              <a:rPr lang="en-US" altLang="zh-CN" dirty="0"/>
              <a:t>And use extract multi values to save some time.</a:t>
            </a:r>
          </a:p>
          <a:p>
            <a:endParaRPr lang="en-US" altLang="zh-CN" dirty="0"/>
          </a:p>
          <a:p>
            <a:r>
              <a:rPr lang="en-US" altLang="zh-CN" dirty="0"/>
              <a:t>And name the column properly!!!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4F7D0-DF71-1023-835F-EFEB24527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232239C-6D30-1104-1859-7E66B62E6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22358C-E6B0-4726-ECB7-CAE488A1B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So that you can get all 4 columns once.</a:t>
            </a:r>
          </a:p>
          <a:p>
            <a:endParaRPr lang="en-US" altLang="zh-CN" dirty="0"/>
          </a:p>
          <a:p>
            <a:r>
              <a:rPr lang="en-US" altLang="zh-CN" dirty="0"/>
              <a:t>Then calculate RMSE between ground truth and your predicted values using the “Calculate Field” tool.</a:t>
            </a:r>
          </a:p>
          <a:p>
            <a:endParaRPr lang="en-US" altLang="zh-CN" dirty="0"/>
          </a:p>
          <a:p>
            <a:r>
              <a:rPr lang="en-US" altLang="zh-CN" dirty="0"/>
              <a:t>There will be new columns in the original table. </a:t>
            </a:r>
          </a:p>
          <a:p>
            <a:endParaRPr lang="en-US" altLang="zh-CN" dirty="0"/>
          </a:p>
          <a:p>
            <a:r>
              <a:rPr lang="en-US" altLang="zh-CN" dirty="0"/>
              <a:t>Then write an expression to generate a new column (field) to calculate the RMSE for columns you want.</a:t>
            </a:r>
          </a:p>
          <a:p>
            <a:endParaRPr lang="en-US" altLang="zh-CN" dirty="0"/>
          </a:p>
          <a:p>
            <a:r>
              <a:rPr lang="en-US" altLang="zh-CN" dirty="0"/>
              <a:t>There might be NULL values, but it’s fine.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But for the expression, be careful with it. Are you calculating MAE or RMSE?</a:t>
            </a:r>
          </a:p>
          <a:p>
            <a:r>
              <a:rPr lang="en-US" altLang="zh-CN" dirty="0"/>
              <a:t>If you use MAE, it’s fine, but say it in your report it’s MAE.</a:t>
            </a:r>
          </a:p>
          <a:p>
            <a:r>
              <a:rPr lang="en-US" altLang="zh-CN" dirty="0"/>
              <a:t>You will have a few points off if you say it’s RMSE, but actually MAE.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2C65B5-055E-4E1C-5860-3F3B70DA7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94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Finally we have the statistical analysis on RMSE for IDW on PRCP in this format.</a:t>
            </a:r>
          </a:p>
          <a:p>
            <a:endParaRPr lang="en-US" altLang="zh-CN" dirty="0"/>
          </a:p>
          <a:p>
            <a:r>
              <a:rPr lang="en-US" altLang="zh-CN" dirty="0"/>
              <a:t>I need to see this histogram, and the mean value.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68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E0879-70D9-334A-7906-72F96307B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9C2B277-C504-651A-90F7-7DECF1E333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0917B40-5180-CE7E-B326-D7D38F584E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171180-5C68-4E68-72B1-651C73345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37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3C76D-D91A-AC09-C335-9A921B328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3DEB703-8904-BE21-2288-98210F23B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6A08A9-7C77-9AAC-0657-6AC48BF12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53FE96-37D2-DE1F-5B27-DDDB95667F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54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 control points:</a:t>
            </a:r>
          </a:p>
          <a:p>
            <a:r>
              <a:rPr lang="en-US" altLang="zh-CN" dirty="0"/>
              <a:t>	location, or and shape, extent</a:t>
            </a:r>
          </a:p>
          <a:p>
            <a:r>
              <a:rPr lang="en-US" altLang="zh-CN" dirty="0"/>
              <a:t>	values</a:t>
            </a:r>
          </a:p>
          <a:p>
            <a:r>
              <a:rPr lang="en-US" altLang="zh-CN" dirty="0"/>
              <a:t>From target points:</a:t>
            </a:r>
          </a:p>
          <a:p>
            <a:r>
              <a:rPr lang="en-US" altLang="zh-CN" dirty="0"/>
              <a:t>	location, or and shape, extent</a:t>
            </a:r>
          </a:p>
          <a:p>
            <a:r>
              <a:rPr lang="en-US" altLang="zh-CN" dirty="0"/>
              <a:t>From algorithms:</a:t>
            </a:r>
          </a:p>
          <a:p>
            <a:r>
              <a:rPr lang="en-US" altLang="zh-CN" dirty="0"/>
              <a:t>	weights</a:t>
            </a:r>
          </a:p>
          <a:p>
            <a:r>
              <a:rPr lang="en-US" altLang="zh-CN" dirty="0"/>
              <a:t>	function f.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41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B9E6C-94F1-21C1-A672-329F35F5F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B25A131-A86F-7C58-B48C-8C3481817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489B307-8BCB-5694-2364-C9846FF6E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5A425B-0113-A84F-9051-586423F18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34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7B98E-D0A5-458A-4D62-57BFF2A0F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FF3A61-CD3D-6BBF-C9E3-33602F36E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0F4F90-7225-219A-62AC-6DB4CAC68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FF0C10-7B55-4B28-1285-EDD04A0FC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88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4F67A-5C3F-9FB1-CCAB-6969F1458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39EADF-61A4-110E-BB38-F5FD07518E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14E540-A66D-A40F-0EE1-469EC8875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93FB31-FBAA-975E-CCBA-0B2C10C13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98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Just use the default values.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87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6A1BE-6647-CE44-A883-E7FA576FF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4B8358-3B47-8A4F-1A3F-6E5794CC6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082649-EB51-7EFD-FBCD-72904745A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band</a:t>
            </a:r>
            <a:r>
              <a:rPr lang="zh-CN" altLang="en-US" dirty="0"/>
              <a:t> </a:t>
            </a:r>
            <a:r>
              <a:rPr lang="en-US" altLang="zh-CN" dirty="0"/>
              <a:t>raster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here!</a:t>
            </a:r>
          </a:p>
          <a:p>
            <a:r>
              <a:rPr lang="en-US" altLang="zh-CN" dirty="0"/>
              <a:t>The </a:t>
            </a:r>
            <a:r>
              <a:rPr lang="en-US" altLang="zh-CN" dirty="0" err="1"/>
              <a:t>colorramped</a:t>
            </a:r>
            <a:r>
              <a:rPr lang="en-US" altLang="zh-CN" dirty="0"/>
              <a:t> raster layer is just for telling the terrain.</a:t>
            </a:r>
          </a:p>
          <a:p>
            <a:endParaRPr lang="en-US" altLang="zh-CN" dirty="0"/>
          </a:p>
          <a:p>
            <a:r>
              <a:rPr lang="en-US" altLang="zh-CN" dirty="0"/>
              <a:t>And again, name your output layer properly. Don’t get lost by yourself.</a:t>
            </a:r>
          </a:p>
          <a:p>
            <a:endParaRPr lang="en-US" altLang="zh-CN" dirty="0"/>
          </a:p>
          <a:p>
            <a:r>
              <a:rPr lang="en-US" altLang="zh-CN" dirty="0"/>
              <a:t>The transect you pick should include at least 6 vertices, it’s easier to extract Z values to these vertices to compare RMSE later.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EE0DD7-F135-2181-9559-0A6B57B0CF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71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Profile graph is not the end.</a:t>
            </a:r>
          </a:p>
          <a:p>
            <a:endParaRPr lang="en-US" altLang="zh-CN" dirty="0"/>
          </a:p>
          <a:p>
            <a:r>
              <a:rPr lang="en-US" altLang="zh-CN" dirty="0"/>
              <a:t>We finally need to get the RMSE to see how was the predicted (interpolated) elevation profiles.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Feature vertices to points</a:t>
            </a:r>
          </a:p>
          <a:p>
            <a:r>
              <a:rPr lang="en-US" altLang="zh-CN" dirty="0"/>
              <a:t>Calculate geometry attributes (Z values).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66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63B3-CBB5-E22A-6215-90A9810D2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08C1057-9EB2-94E8-29F2-2E212182C8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57A2AF1-5F14-EB28-8C97-B0B3D9B64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DAF3BA-C4F4-87B6-2686-E3B4D16E4D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70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AFE2B-3660-BE4C-9CC9-5B60A94C5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7853D0-C097-DF52-B7D8-5F60C7117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9B08F2-831F-5509-282A-38BB49ED4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2D89A5-C096-DAF9-76FC-1755B2639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56356-00B6-8B53-5B8A-61CF45E71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0F69EC-EC53-2726-E58D-A8C4444F86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D523C9-5272-17E6-0F54-70FBE0283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5A3062-3D54-EAA9-F90B-BE15F05E9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266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47C45-1A63-9F33-D8F7-0ACF21FD7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AB50C72-52C1-8D1C-3812-BA9CFB80D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BB6562-D8C9-E88F-AA6A-54F69E68B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197847-2589-241B-C5B0-E64D3A677E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59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F85D5-7CE0-D77F-B930-D950680A3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E75956-667B-A747-AC1D-3377EF4210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8B2191-38CB-B8AB-74B7-DA9DE1931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 do we know if and how accurate our predicted results are?</a:t>
            </a:r>
          </a:p>
          <a:p>
            <a:endParaRPr lang="en-US" altLang="zh-CN" dirty="0"/>
          </a:p>
          <a:p>
            <a:r>
              <a:rPr lang="en-US" altLang="zh-CN" dirty="0"/>
              <a:t>Compared to what?</a:t>
            </a:r>
          </a:p>
          <a:p>
            <a:endParaRPr lang="en-US" altLang="zh-CN" dirty="0"/>
          </a:p>
          <a:p>
            <a:r>
              <a:rPr lang="en-US" altLang="zh-CN" dirty="0"/>
              <a:t>How to compare?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Benefits of RMSE compare to other functions?</a:t>
            </a:r>
          </a:p>
          <a:p>
            <a:endParaRPr lang="en-US" altLang="zh-CN" dirty="0"/>
          </a:p>
          <a:p>
            <a:r>
              <a:rPr lang="en-US" altLang="zh-CN" dirty="0"/>
              <a:t>Keeps the same units as the inputs</a:t>
            </a:r>
          </a:p>
          <a:p>
            <a:r>
              <a:rPr lang="en-US" altLang="zh-CN" dirty="0"/>
              <a:t>It’s differentiable, useful when serving as loss function in ML</a:t>
            </a:r>
          </a:p>
          <a:p>
            <a:r>
              <a:rPr lang="en-US" altLang="zh-CN" dirty="0"/>
              <a:t>It’s sensitive to its magnitude.</a:t>
            </a:r>
          </a:p>
          <a:p>
            <a:endParaRPr lang="en-US" altLang="zh-CN" dirty="0"/>
          </a:p>
          <a:p>
            <a:r>
              <a:rPr lang="en-US" altLang="zh-CN" dirty="0"/>
              <a:t>Lower RMSE means closer to ground truth, means more accurate.</a:t>
            </a:r>
          </a:p>
          <a:p>
            <a:endParaRPr lang="en-US" altLang="zh-CN" dirty="0"/>
          </a:p>
          <a:p>
            <a:r>
              <a:rPr lang="en-US" altLang="zh-CN" dirty="0"/>
              <a:t>Question not that related to this lab:</a:t>
            </a:r>
          </a:p>
          <a:p>
            <a:r>
              <a:rPr lang="en-US" altLang="zh-CN" dirty="0"/>
              <a:t>Is it always good news when RMSE is super low?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8FEF2E-7656-8568-8617-08D6429E0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648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2F9F8-47D7-7FB8-3339-353023296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E3FA52-5064-40C3-E114-671F174CB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793D8B-DE9C-283F-06FB-2D4C23F03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218CF5-D0A4-14E5-98D6-6F452DD643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28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Don’t spoil your child.</a:t>
            </a:r>
          </a:p>
          <a:p>
            <a:endParaRPr lang="en-US" altLang="zh-CN" dirty="0"/>
          </a:p>
          <a:p>
            <a:r>
              <a:rPr lang="en-US" altLang="zh-CN" dirty="0"/>
              <a:t>Don’t overfit your model.</a:t>
            </a:r>
          </a:p>
          <a:p>
            <a:endParaRPr lang="en-US" altLang="zh-CN" dirty="0"/>
          </a:p>
          <a:p>
            <a:r>
              <a:rPr lang="en-US" altLang="zh-CN" dirty="0"/>
              <a:t>So split it and at least you know it’s </a:t>
            </a:r>
            <a:r>
              <a:rPr lang="en-US" altLang="zh-CN" dirty="0" err="1"/>
              <a:t>overfitten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There are other approaches that counter-measure this phenomenon.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53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It’s a good example for me to explain the grading policy</a:t>
            </a:r>
          </a:p>
          <a:p>
            <a:endParaRPr lang="en-US" altLang="zh-CN" dirty="0"/>
          </a:p>
          <a:p>
            <a:r>
              <a:rPr lang="en-US" altLang="zh-CN" dirty="0"/>
              <a:t>If you just follow the instructions and finish all steps, and show me screenshot in your report</a:t>
            </a:r>
          </a:p>
          <a:p>
            <a:r>
              <a:rPr lang="en-US" altLang="zh-CN" dirty="0"/>
              <a:t>You will only get 50%</a:t>
            </a:r>
          </a:p>
          <a:p>
            <a:endParaRPr lang="en-US" altLang="zh-CN" dirty="0"/>
          </a:p>
          <a:p>
            <a:r>
              <a:rPr lang="en-US" altLang="zh-CN" dirty="0"/>
              <a:t>If you tune with the parameters, here the p value, and explain your findings with proper reasoning,</a:t>
            </a:r>
          </a:p>
          <a:p>
            <a:r>
              <a:rPr lang="en-US" altLang="zh-CN" dirty="0"/>
              <a:t>You can get 85 – 90 %</a:t>
            </a:r>
          </a:p>
          <a:p>
            <a:endParaRPr lang="en-US" altLang="zh-CN" dirty="0"/>
          </a:p>
          <a:p>
            <a:r>
              <a:rPr lang="en-US" altLang="zh-CN" dirty="0"/>
              <a:t>If you can interpret everything by referring to the formula.</a:t>
            </a:r>
          </a:p>
          <a:p>
            <a:r>
              <a:rPr lang="en-US" altLang="zh-CN" dirty="0"/>
              <a:t>For example, I changed the p value from this to this, and because of which equation, the weights on this control point should increase or decrease.</a:t>
            </a:r>
          </a:p>
          <a:p>
            <a:r>
              <a:rPr lang="en-US" altLang="zh-CN" dirty="0"/>
              <a:t>So that the RMSE will increase / decrease. And that means…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2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Cubic-Spline is designed to minimize the MSE at the beginning. </a:t>
            </a:r>
          </a:p>
          <a:p>
            <a:r>
              <a:rPr lang="en-US" altLang="zh-CN" dirty="0"/>
              <a:t>So the RMSE it come up with will always be the lowest naturally.</a:t>
            </a:r>
          </a:p>
          <a:p>
            <a:endParaRPr lang="en-US" altLang="zh-CN" dirty="0"/>
          </a:p>
          <a:p>
            <a:r>
              <a:rPr lang="en-US" altLang="zh-CN" dirty="0"/>
              <a:t>Again, is this good news?</a:t>
            </a:r>
          </a:p>
          <a:p>
            <a:endParaRPr lang="en-US" altLang="zh-CN" dirty="0"/>
          </a:p>
          <a:p>
            <a:r>
              <a:rPr lang="en-US" altLang="zh-CN" dirty="0"/>
              <a:t>Native Cubi-Spline algorithm can ensure that the interpolated function passing through all control points (training points).</a:t>
            </a:r>
          </a:p>
          <a:p>
            <a:r>
              <a:rPr lang="en-US" altLang="zh-CN" dirty="0"/>
              <a:t>It means super low RMSE and super susceptible to overfitting at the same time.</a:t>
            </a:r>
          </a:p>
          <a:p>
            <a:endParaRPr lang="en-US" altLang="zh-CN" dirty="0"/>
          </a:p>
          <a:p>
            <a:r>
              <a:rPr lang="en-US" altLang="zh-CN" dirty="0"/>
              <a:t>Can we optimize this algo?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73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can add penalty component to this err function.</a:t>
            </a:r>
          </a:p>
          <a:p>
            <a:endParaRPr lang="en-US" altLang="zh-CN" dirty="0"/>
          </a:p>
          <a:p>
            <a:r>
              <a:rPr lang="en-US" altLang="zh-CN" dirty="0"/>
              <a:t>When overfitting, This cubic polynomial function leads to many unnecessary SHARP curves in the function</a:t>
            </a:r>
          </a:p>
          <a:p>
            <a:endParaRPr lang="en-US" altLang="zh-CN" dirty="0"/>
          </a:p>
          <a:p>
            <a:r>
              <a:rPr lang="en-US" altLang="zh-CN" dirty="0"/>
              <a:t>So we can depress on the overall first order or second order derivatives to balance between accuracy and robustness.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11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Blue dots represent all ground truth points, including training and testing. </a:t>
            </a:r>
          </a:p>
          <a:p>
            <a:r>
              <a:rPr lang="en-US" altLang="zh-CN" dirty="0"/>
              <a:t>You can tell that the cyan line, which is the interpolated cs algo. It adds some super sharp curves.</a:t>
            </a:r>
          </a:p>
          <a:p>
            <a:r>
              <a:rPr lang="en-US" altLang="zh-CN" dirty="0"/>
              <a:t>There is nothing wrong about the sharp curves themselves, but the error it’s causing at testing points.</a:t>
            </a:r>
          </a:p>
          <a:p>
            <a:endParaRPr lang="en-US" altLang="zh-CN" dirty="0"/>
          </a:p>
          <a:p>
            <a:r>
              <a:rPr lang="en-US" altLang="zh-CN" dirty="0"/>
              <a:t>For example the middle grid here. The cyan line is far from actual data points.</a:t>
            </a:r>
          </a:p>
          <a:p>
            <a:r>
              <a:rPr lang="en-US" altLang="zh-CN" dirty="0"/>
              <a:t>But if we depress the curvature by using regularized component in the loss function. </a:t>
            </a:r>
          </a:p>
          <a:p>
            <a:r>
              <a:rPr lang="en-US" altLang="zh-CN" dirty="0"/>
              <a:t>The overall </a:t>
            </a:r>
            <a:r>
              <a:rPr lang="en-US" altLang="zh-CN" dirty="0" err="1"/>
              <a:t>rmse</a:t>
            </a:r>
            <a:r>
              <a:rPr lang="en-US" altLang="zh-CN" dirty="0"/>
              <a:t> is reduced by removing some sharp curves.</a:t>
            </a:r>
          </a:p>
          <a:p>
            <a:endParaRPr lang="en-US" altLang="zh-CN" dirty="0"/>
          </a:p>
          <a:p>
            <a:r>
              <a:rPr lang="en-US" altLang="zh-CN" dirty="0"/>
              <a:t>And even harder depression on 1</a:t>
            </a:r>
            <a:r>
              <a:rPr lang="en-US" altLang="zh-CN" baseline="30000" dirty="0"/>
              <a:t>st</a:t>
            </a:r>
            <a:r>
              <a:rPr lang="en-US" altLang="zh-CN" dirty="0"/>
              <a:t> order derivatives, the tension spline is more rigid, more flat than both the native and the regularized spline.</a:t>
            </a:r>
          </a:p>
          <a:p>
            <a:endParaRPr lang="en-US" altLang="zh-CN" dirty="0"/>
          </a:p>
          <a:p>
            <a:r>
              <a:rPr lang="en-US" altLang="zh-CN" dirty="0"/>
              <a:t>Again, try to compare the differences in RMSE and interpret the differences you find in your report.</a:t>
            </a:r>
          </a:p>
          <a:p>
            <a:r>
              <a:rPr lang="en-US" altLang="zh-CN" dirty="0"/>
              <a:t>It would be better if you can combine the characteristics from the formula to explain your findings.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5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40A82-3115-E74C-6737-D6BA1760F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22CA01-4A7C-8CBF-8D29-54300F85CD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B175F5-6BE6-284E-B238-F244E7715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079589-ADFF-A77F-1AC0-2697AED2A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36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cademicBdlg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59" y="207095"/>
            <a:ext cx="11663082" cy="64536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</p:spPr>
        <p:txBody>
          <a:bodyPr>
            <a:normAutofit/>
          </a:bodyPr>
          <a:lstStyle>
            <a:lvl1pPr>
              <a:defRPr sz="70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</p:spPr>
        <p:txBody>
          <a:bodyPr>
            <a:normAutofit/>
          </a:bodyPr>
          <a:lstStyle>
            <a:lvl1pPr marL="0" indent="0" algn="ctr">
              <a:buNone/>
              <a:defRPr sz="28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CC98D3-195C-6884-730F-593582639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5632" y="501650"/>
            <a:ext cx="1460736" cy="14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0972799" cy="464732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476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670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07098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46861"/>
            <a:ext cx="5386917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2307098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946861"/>
            <a:ext cx="5389033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SCwall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938" y="208038"/>
            <a:ext cx="11672125" cy="64419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2872522"/>
            <a:ext cx="9192768" cy="1143000"/>
          </a:xfrm>
        </p:spPr>
        <p:txBody>
          <a:bodyPr>
            <a:normAutofit/>
          </a:bodyPr>
          <a:lstStyle>
            <a:lvl1pPr>
              <a:defRPr sz="4800" b="0" i="0">
                <a:solidFill>
                  <a:srgbClr val="500000"/>
                </a:solidFill>
                <a:latin typeface="Tungsten Medium" charset="0"/>
                <a:ea typeface="Tungsten Medium" charset="0"/>
                <a:cs typeface="Tungsten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 descr="TAM-LogoBox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4468" y="1424596"/>
            <a:ext cx="1303064" cy="13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171075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71075"/>
            <a:ext cx="6815667" cy="49550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2406317"/>
            <a:ext cx="4011084" cy="37198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6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06905"/>
            <a:ext cx="7315200" cy="36206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0785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41588"/>
            <a:ext cx="10972800" cy="37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CE51-D15A-BB47-9138-751D578D258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461"/>
          <p:cNvSpPr/>
          <p:nvPr userDrawn="1"/>
        </p:nvSpPr>
        <p:spPr>
          <a:xfrm>
            <a:off x="203205" y="6575107"/>
            <a:ext cx="9400417" cy="0"/>
          </a:xfrm>
          <a:prstGeom prst="line">
            <a:avLst/>
          </a:prstGeom>
          <a:ln w="12700">
            <a:solidFill>
              <a:srgbClr val="E400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>
              <a:ln w="3175" cmpd="sng">
                <a:solidFill>
                  <a:srgbClr val="000000"/>
                </a:solidFill>
              </a:ln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63C6C3-682C-22BE-D6D0-9DB2684C8D9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81000" y="269445"/>
            <a:ext cx="1143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6000" b="0" i="0" kern="1200" spc="100" baseline="0">
          <a:solidFill>
            <a:schemeClr val="tx1"/>
          </a:solidFill>
          <a:latin typeface="Tungsten Medium" charset="0"/>
          <a:ea typeface="Tungsten Medium" charset="0"/>
          <a:cs typeface="Tungsten Medium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ongzl@tam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98918"/>
            <a:ext cx="10363200" cy="1470025"/>
          </a:xfrm>
        </p:spPr>
        <p:txBody>
          <a:bodyPr>
            <a:noAutofit/>
          </a:bodyPr>
          <a:lstStyle/>
          <a:p>
            <a:r>
              <a:rPr lang="en-US" sz="4400" dirty="0">
                <a:latin typeface="HarmonyOS Sans Medium" panose="00000600000000000000" pitchFamily="2" charset="0"/>
              </a:rPr>
              <a:t>GEOG 475 Advanced GIS</a:t>
            </a:r>
            <a:br>
              <a:rPr lang="en-US" sz="4400" dirty="0">
                <a:latin typeface="HarmonyOS Sans Medium" panose="00000600000000000000" pitchFamily="2" charset="0"/>
              </a:rPr>
            </a:br>
            <a:r>
              <a:rPr lang="en-US" sz="4400" dirty="0">
                <a:latin typeface="HarmonyOS Sans Medium" panose="00000600000000000000" pitchFamily="2" charset="0"/>
              </a:rPr>
              <a:t>Lab1</a:t>
            </a:r>
            <a:endParaRPr lang="en-US" sz="4800" dirty="0">
              <a:latin typeface="HarmonyOS Sans Medium" panose="000006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HarmonyOS Sans Medium" panose="00000600000000000000" pitchFamily="2" charset="0"/>
              </a:rPr>
              <a:t>Zhenlei Song, </a:t>
            </a:r>
            <a:r>
              <a:rPr lang="en-US" altLang="zh-CN" dirty="0" err="1">
                <a:latin typeface="HarmonyOS Sans Medium" panose="00000600000000000000" pitchFamily="2" charset="0"/>
              </a:rPr>
              <a:t>Ph.D</a:t>
            </a:r>
            <a:r>
              <a:rPr lang="en-US" altLang="zh-CN" dirty="0">
                <a:latin typeface="HarmonyOS Sans Medium" panose="00000600000000000000" pitchFamily="2" charset="0"/>
              </a:rPr>
              <a:t> Student</a:t>
            </a:r>
            <a:endParaRPr lang="en-US" dirty="0"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Department of Geography</a:t>
            </a:r>
          </a:p>
          <a:p>
            <a:r>
              <a:rPr lang="en-US" dirty="0">
                <a:latin typeface="HarmonyOS Sans Medium" panose="00000600000000000000" pitchFamily="2" charset="0"/>
              </a:rPr>
              <a:t>Email: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songzl@tamu.edu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Office: CSA 301F</a:t>
            </a:r>
          </a:p>
        </p:txBody>
      </p:sp>
      <p:cxnSp>
        <p:nvCxnSpPr>
          <p:cNvPr id="5" name="Straight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82717" y="3968943"/>
            <a:ext cx="4026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9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8A426-73D2-36E6-717E-204326A70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C7322-FD7F-210E-4A1B-48375EF6E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233166" cy="1143000"/>
          </a:xfrm>
        </p:spPr>
        <p:txBody>
          <a:bodyPr>
            <a:normAutofit/>
          </a:bodyPr>
          <a:lstStyle/>
          <a:p>
            <a:r>
              <a:rPr lang="en-US" altLang="zh-CN"/>
              <a:t>Cubic-Spline – anti-overfitting</a:t>
            </a:r>
            <a:endParaRPr lang="zh-CN" altLang="en-US" dirty="0"/>
          </a:p>
        </p:txBody>
      </p:sp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DA5E6758-8891-7B20-770C-6C937C32B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559" y="1487950"/>
            <a:ext cx="8388881" cy="503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00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E8E0B-4212-D02F-49A0-8CA491296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48C53-3FB4-4096-87DA-5051985D3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233166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Source Data – Climate Points</a:t>
            </a:r>
            <a:endParaRPr lang="zh-CN" altLang="en-US" dirty="0"/>
          </a:p>
        </p:txBody>
      </p:sp>
      <p:pic>
        <p:nvPicPr>
          <p:cNvPr id="4" name="图片 3" descr="地图&#10;&#10;描述已自动生成">
            <a:extLst>
              <a:ext uri="{FF2B5EF4-FFF2-40B4-BE49-F238E27FC236}">
                <a16:creationId xmlns:a16="http://schemas.microsoft.com/office/drawing/2014/main" id="{D4380EA0-4C2A-8880-547E-04EB1E955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660" y="1333799"/>
            <a:ext cx="6592680" cy="502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4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Part1.Tasks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BE40A-F712-3970-BB09-197A404B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1392381"/>
            <a:ext cx="11429999" cy="5070763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Load 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Climate Station Point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data and split into </a:t>
            </a:r>
            <a:r>
              <a:rPr lang="en-US" altLang="zh-CN" dirty="0">
                <a:solidFill>
                  <a:srgbClr val="00B0F0"/>
                </a:solidFill>
                <a:latin typeface="HarmonyOS Sans Medium" panose="00000600000000000000" pitchFamily="2" charset="0"/>
              </a:rPr>
              <a:t>Training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and </a:t>
            </a:r>
            <a:r>
              <a:rPr lang="en-US" altLang="zh-CN" dirty="0">
                <a:solidFill>
                  <a:srgbClr val="FFC000"/>
                </a:solidFill>
                <a:latin typeface="HarmonyOS Sans Medium" panose="00000600000000000000" pitchFamily="2" charset="0"/>
              </a:rPr>
              <a:t>Evaluating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sets.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Apply interpolation algorithms on </a:t>
            </a:r>
            <a:r>
              <a:rPr lang="en-US" altLang="zh-CN" dirty="0">
                <a:solidFill>
                  <a:srgbClr val="00B0F0"/>
                </a:solidFill>
                <a:latin typeface="HarmonyOS Sans Medium" panose="00000600000000000000" pitchFamily="2" charset="0"/>
              </a:rPr>
              <a:t>training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set.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IDW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Cubic-Spline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Extract values from the interpolated layer onto the </a:t>
            </a:r>
            <a:r>
              <a:rPr lang="en-US" altLang="zh-CN" dirty="0">
                <a:solidFill>
                  <a:srgbClr val="FFC000"/>
                </a:solidFill>
                <a:latin typeface="HarmonyOS Sans Medium" panose="00000600000000000000" pitchFamily="2" charset="0"/>
              </a:rPr>
              <a:t>evaluating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points.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Compare the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HarmonyOS Sans Medium" panose="00000600000000000000" pitchFamily="2" charset="0"/>
              </a:rPr>
              <a:t>predicted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values and the 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</a:rPr>
              <a:t>ground truth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by calculating </a:t>
            </a:r>
            <a:r>
              <a:rPr lang="en-US" altLang="zh-CN" dirty="0">
                <a:solidFill>
                  <a:srgbClr val="FF0000"/>
                </a:solidFill>
                <a:latin typeface="HarmonyOS Sans Medium" panose="00000600000000000000" pitchFamily="2" charset="0"/>
              </a:rPr>
              <a:t>RMSE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Tune params in interpolation, analyze the changes and interpret your findings.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777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7CE04-EC88-8775-9E45-06B1CE399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F8BBF-80C5-7368-02F1-C1428E30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Interpolation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A400A-85B6-FA91-F754-C47A3F2ED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42" y="1244601"/>
            <a:ext cx="9196516" cy="49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71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C50CB-5CB6-F1A0-23F2-8791C1BC3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6CDB6-3865-3E15-FD23-45E11CB6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Interpolation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6764C1-B838-8F02-3187-7BC04F6E8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03" y="1294063"/>
            <a:ext cx="4127283" cy="52484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596B6E-E68A-811E-A4F0-B14CC9AC8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222" y="1244601"/>
            <a:ext cx="5019760" cy="52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66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E1798-F8E8-9F19-5DAF-400D76A3B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3685A-E5D4-E655-29BE-D4322AA2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Interpolation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89B06D-B12E-1215-EB6F-FB8546B5D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195" y="1395662"/>
            <a:ext cx="4584416" cy="50398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B10B95-30B9-B8FB-C2B8-503578F98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391" y="1331493"/>
            <a:ext cx="5156717" cy="51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50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08A1F-81D4-7B5A-81E3-3E51F588D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EC048-FF4E-7C32-D373-04998BE0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Interpolation - IDW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C240D6-7D4A-A6CB-55A6-AA7EBDA13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42" y="1395663"/>
            <a:ext cx="5416414" cy="50302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64B5F5-CE7F-BE60-9BE2-AE301BFF4D3D}"/>
              </a:ext>
            </a:extLst>
          </p:cNvPr>
          <p:cNvSpPr txBox="1"/>
          <p:nvPr/>
        </p:nvSpPr>
        <p:spPr>
          <a:xfrm>
            <a:off x="7058526" y="1524000"/>
            <a:ext cx="42511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Make</a:t>
            </a:r>
            <a:r>
              <a:rPr lang="zh-CN" altLang="en-US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</a:t>
            </a:r>
            <a:r>
              <a:rPr lang="en-US" altLang="zh-CN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sure</a:t>
            </a:r>
            <a:r>
              <a:rPr lang="zh-CN" altLang="en-US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</a:t>
            </a:r>
            <a:r>
              <a:rPr lang="en-US" altLang="zh-CN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you are interpolating on the training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Apply both ‘IDW’ and ‘Cubic-Spline’ on 2 variables: ‘PRCP’ and ‘TAVG’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rgbClr val="FF000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Name your output layer properly!!!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b="1" i="1" dirty="0">
              <a:solidFill>
                <a:srgbClr val="FF0000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Keep the output cell as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rgbClr val="FF000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!!! Experiment with the power parameter in IDW!!!</a:t>
            </a:r>
          </a:p>
        </p:txBody>
      </p:sp>
    </p:spTree>
    <p:extLst>
      <p:ext uri="{BB962C8B-B14F-4D97-AF65-F5344CB8AC3E}">
        <p14:creationId xmlns:p14="http://schemas.microsoft.com/office/powerpoint/2010/main" val="1728781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D4F86-9260-60B8-AA93-BDF322C5A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BECC0-8F05-8EEC-F3DE-4F3C3DEE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Interpolation - CS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82ED3F-E099-87F0-29DB-C50B1F51D38C}"/>
              </a:ext>
            </a:extLst>
          </p:cNvPr>
          <p:cNvSpPr txBox="1"/>
          <p:nvPr/>
        </p:nvSpPr>
        <p:spPr>
          <a:xfrm>
            <a:off x="643466" y="1610574"/>
            <a:ext cx="42511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Make</a:t>
            </a:r>
            <a:r>
              <a:rPr lang="zh-CN" altLang="en-US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</a:t>
            </a:r>
            <a:r>
              <a:rPr lang="en-US" altLang="zh-CN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sure</a:t>
            </a:r>
            <a:r>
              <a:rPr lang="zh-CN" altLang="en-US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</a:t>
            </a:r>
            <a:r>
              <a:rPr lang="en-US" altLang="zh-CN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you are interpolating on the training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Apply both ‘IDW’ and ‘Cubic-Spline’ on 2 variables: ‘PRCP’ and ‘TAVG’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rgbClr val="FF000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Name your output layer properly!!!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b="1" i="1" dirty="0">
              <a:solidFill>
                <a:srgbClr val="FF0000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Keep the output cell as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rgbClr val="FF000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!!! Experiment with the Spline Type in Cubic-Spline!!!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4B25EB-D931-732E-04F0-040E9DF04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692" y="1433095"/>
            <a:ext cx="5307013" cy="492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8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65D095-F008-94DF-D535-1EF354C2F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211776" cy="1143000"/>
          </a:xfrm>
        </p:spPr>
        <p:txBody>
          <a:bodyPr>
            <a:noAutofit/>
          </a:bodyPr>
          <a:lstStyle/>
          <a:p>
            <a:r>
              <a:rPr lang="en-US" altLang="zh-CN" sz="4400" dirty="0">
                <a:latin typeface="HarmonyOS Sans Medium" panose="00000600000000000000" pitchFamily="2" charset="0"/>
              </a:rPr>
              <a:t>Part 1. Extract Values</a:t>
            </a:r>
            <a:endParaRPr lang="zh-CN" altLang="en-US" sz="44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757796F-4B76-0EB0-AD0B-E775676E0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46064" y="1575802"/>
            <a:ext cx="5003367" cy="464661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C240F5-B282-1915-BA91-C0D9B37A1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611" y="1575801"/>
            <a:ext cx="3529010" cy="464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97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C6D06-23A6-93A3-C0BC-4BBECDCCD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D34F6-2C90-CA1B-2C0E-7C4A4A38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Calculate RMSE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876D7CF-348F-F54D-1B07-71B834EED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0604" y="1442119"/>
            <a:ext cx="3921269" cy="4948184"/>
          </a:xfr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574469-FE99-CC2D-CA38-DBA044EEC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911" y="1440066"/>
            <a:ext cx="3392587" cy="494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89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6E72A-3E14-1887-EABC-C7EBFBCCC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Interpolation</a:t>
            </a:r>
            <a:endParaRPr lang="zh-CN" altLang="en-US" dirty="0"/>
          </a:p>
        </p:txBody>
      </p:sp>
      <p:pic>
        <p:nvPicPr>
          <p:cNvPr id="5" name="内容占位符 4" descr="图表, 雷达图&#10;&#10;描述已自动生成">
            <a:extLst>
              <a:ext uri="{FF2B5EF4-FFF2-40B4-BE49-F238E27FC236}">
                <a16:creationId xmlns:a16="http://schemas.microsoft.com/office/drawing/2014/main" id="{750B8D25-5FC8-B15F-6AC4-245F43A6A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4571" y="1847301"/>
            <a:ext cx="5942857" cy="3911111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9BA5C2-DBD4-ED8F-9D6F-5AF3AA21D680}"/>
              </a:ext>
            </a:extLst>
          </p:cNvPr>
          <p:cNvSpPr txBox="1"/>
          <p:nvPr/>
        </p:nvSpPr>
        <p:spPr>
          <a:xfrm>
            <a:off x="497541" y="2894915"/>
            <a:ext cx="29897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From </a:t>
            </a:r>
            <a:r>
              <a:rPr lang="en-US" altLang="zh-CN" sz="2800" dirty="0">
                <a:solidFill>
                  <a:srgbClr val="FF000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known</a:t>
            </a:r>
            <a:r>
              <a:rPr lang="en-US" altLang="zh-CN" sz="28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points to predict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unknown</a:t>
            </a:r>
            <a:r>
              <a:rPr lang="en-US" altLang="zh-CN" sz="28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points’ values.</a:t>
            </a:r>
            <a:endParaRPr lang="zh-CN" altLang="en-US" sz="28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5224D0-E604-90F1-51EC-D2E69E5BAF37}"/>
              </a:ext>
            </a:extLst>
          </p:cNvPr>
          <p:cNvSpPr txBox="1"/>
          <p:nvPr/>
        </p:nvSpPr>
        <p:spPr>
          <a:xfrm>
            <a:off x="9261987" y="3572023"/>
            <a:ext cx="2389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Use case?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4267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0AEA0-44A4-356D-C524-BE9C4D34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RMSE Statistics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898DCE3-3A61-883E-9601-79FEDC25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677" y="1602297"/>
            <a:ext cx="6895304" cy="4572235"/>
          </a:xfrm>
          <a:prstGeom prst="rect">
            <a:avLst/>
          </a:prstGeom>
        </p:spPr>
      </p:pic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ECF053D0-C9E7-1880-C417-96B54A6EC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36ED137-886F-4379-2C4E-C33CC832D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10" y="1548109"/>
            <a:ext cx="3708591" cy="475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82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CD531-B55F-8E89-A0BF-4B09B6011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9EF921-E5E7-9D07-3949-2BEF39D8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Part1.Tasks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28A9DA-EF38-0623-3FE5-C189839B7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1392381"/>
            <a:ext cx="11429999" cy="5070763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Load 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Climate Station Point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data and split into </a:t>
            </a:r>
            <a:r>
              <a:rPr lang="en-US" altLang="zh-CN" dirty="0">
                <a:solidFill>
                  <a:srgbClr val="00B0F0"/>
                </a:solidFill>
                <a:latin typeface="HarmonyOS Sans Medium" panose="00000600000000000000" pitchFamily="2" charset="0"/>
              </a:rPr>
              <a:t>Training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and </a:t>
            </a:r>
            <a:r>
              <a:rPr lang="en-US" altLang="zh-CN" dirty="0">
                <a:solidFill>
                  <a:srgbClr val="FFC000"/>
                </a:solidFill>
                <a:latin typeface="HarmonyOS Sans Medium" panose="00000600000000000000" pitchFamily="2" charset="0"/>
              </a:rPr>
              <a:t>Evaluating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sets.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Apply interpolation algorithms on </a:t>
            </a:r>
            <a:r>
              <a:rPr lang="en-US" altLang="zh-CN" dirty="0">
                <a:solidFill>
                  <a:srgbClr val="00B0F0"/>
                </a:solidFill>
                <a:latin typeface="HarmonyOS Sans Medium" panose="00000600000000000000" pitchFamily="2" charset="0"/>
              </a:rPr>
              <a:t>training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set.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IDW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Cubic-Spline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Extract values from the interpolated layer onto the </a:t>
            </a:r>
            <a:r>
              <a:rPr lang="en-US" altLang="zh-CN" dirty="0">
                <a:solidFill>
                  <a:srgbClr val="FFC000"/>
                </a:solidFill>
                <a:latin typeface="HarmonyOS Sans Medium" panose="00000600000000000000" pitchFamily="2" charset="0"/>
              </a:rPr>
              <a:t>evaluating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points.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Compare the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HarmonyOS Sans Medium" panose="00000600000000000000" pitchFamily="2" charset="0"/>
              </a:rPr>
              <a:t>predicted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values and the 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</a:rPr>
              <a:t>ground truth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by calculating </a:t>
            </a:r>
            <a:r>
              <a:rPr lang="en-US" altLang="zh-CN" dirty="0">
                <a:solidFill>
                  <a:srgbClr val="FF0000"/>
                </a:solidFill>
                <a:latin typeface="HarmonyOS Sans Medium" panose="00000600000000000000" pitchFamily="2" charset="0"/>
              </a:rPr>
              <a:t>RMSE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Tune params in interpolation, analyze the changes and interpret your findings.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768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5D283-0C1D-E53B-B81E-5D56FE0C8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8AFC4-842F-8D66-FE56-97A4B4D5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Part1.Expr Questions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11420B-B099-9236-42AF-038C1AF0F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1392381"/>
            <a:ext cx="11429999" cy="5070763"/>
          </a:xfrm>
        </p:spPr>
        <p:txBody>
          <a:bodyPr>
            <a:normAutofit fontScale="85000" lnSpcReduction="10000"/>
          </a:bodyPr>
          <a:lstStyle/>
          <a:p>
            <a:pPr marL="514350" indent="-514350" algn="l">
              <a:spcBef>
                <a:spcPts val="900"/>
              </a:spcBef>
              <a:spcAft>
                <a:spcPts val="900"/>
              </a:spcAft>
              <a:buAutoNum type="arabicPeriod"/>
            </a:pPr>
            <a:r>
              <a:rPr lang="en-US" altLang="zh-CN" b="0" i="0" dirty="0">
                <a:solidFill>
                  <a:srgbClr val="020202"/>
                </a:solidFill>
                <a:effectLst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Compare and contrast interpolated precipitation and temperature values for the interpolation algorithms. </a:t>
            </a:r>
          </a:p>
          <a:p>
            <a:pPr marL="971550" lvl="1" indent="-51435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20202"/>
                </a:solidFill>
                <a:effectLst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What was the RMS error associated with each algorithm using default parameter values? </a:t>
            </a:r>
          </a:p>
          <a:p>
            <a:pPr marL="971550" lvl="1" indent="-51435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20202"/>
                </a:solidFill>
                <a:effectLst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Can you explain why each algorithm produced the magnitude of error it did?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en-US" altLang="zh-CN" b="0" i="0" dirty="0">
                <a:solidFill>
                  <a:srgbClr val="020202"/>
                </a:solidFill>
                <a:effectLst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2. Did modification of the parameters for a specific algorithm modify the RMSE?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en-US" altLang="zh-CN" b="0" i="0" dirty="0">
                <a:solidFill>
                  <a:srgbClr val="020202"/>
                </a:solidFill>
                <a:effectLst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3. Did different algorithms produce a different spatial distribution of precipitation and temperature? How did you determine if the spatial patterns and magnitudes were different?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9446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6D94B-46E2-FF69-8F66-B9A530E69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35095B-F0A4-92C5-5AC7-16EC19CAF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endParaRPr lang="en-US" altLang="zh-CN" sz="18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AAFDBD-488E-203E-8027-6E07A8077574}"/>
              </a:ext>
            </a:extLst>
          </p:cNvPr>
          <p:cNvSpPr txBox="1"/>
          <p:nvPr/>
        </p:nvSpPr>
        <p:spPr>
          <a:xfrm>
            <a:off x="1406357" y="2828835"/>
            <a:ext cx="9379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atin typeface="HarmonyOS Sans TC Black" panose="00000A00000000000000" pitchFamily="2" charset="-120"/>
                <a:ea typeface="HarmonyOS Sans TC Black" panose="00000A00000000000000" pitchFamily="2" charset="-120"/>
              </a:rPr>
              <a:t>Want a break?</a:t>
            </a:r>
            <a:endParaRPr lang="zh-CN" altLang="en-US" sz="7200" dirty="0">
              <a:latin typeface="HarmonyOS Sans TC Black" panose="00000A00000000000000" pitchFamily="2" charset="-120"/>
              <a:ea typeface="HarmonyOS Sans TC Black" panose="00000A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2788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B8675-DCDF-B498-DB62-B55726831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5D30B-619A-F5A9-5C98-D2D932DFD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217123" cy="1143000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Resampling Algos – Nearest Neighbor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3B4ECF-BA8D-ADEE-34C3-ECCA3B3A3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endParaRPr lang="en-US" altLang="zh-CN" sz="18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8311CA-DCC9-E8A3-B579-2913C056B00A}"/>
              </a:ext>
            </a:extLst>
          </p:cNvPr>
          <p:cNvSpPr txBox="1"/>
          <p:nvPr/>
        </p:nvSpPr>
        <p:spPr>
          <a:xfrm>
            <a:off x="7716253" y="2925341"/>
            <a:ext cx="3748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Pros: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Simple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Information 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Looks blocky</a:t>
            </a:r>
          </a:p>
        </p:txBody>
      </p:sp>
      <p:pic>
        <p:nvPicPr>
          <p:cNvPr id="5" name="图片 4" descr="图示&#10;&#10;中度可信度描述已自动生成">
            <a:extLst>
              <a:ext uri="{FF2B5EF4-FFF2-40B4-BE49-F238E27FC236}">
                <a16:creationId xmlns:a16="http://schemas.microsoft.com/office/drawing/2014/main" id="{370CA0BD-6038-3522-1D26-AA2329AEE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81" y="2376155"/>
            <a:ext cx="6407479" cy="31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1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8ED8A-69F6-2912-4671-A62ECE0F4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740D99-D5B6-9C76-4796-9AC91F2E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217123" cy="1143000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Resampling Algos – Bilinear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07BB3B-E0FD-0232-582E-7475E69CA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endParaRPr lang="en-US" altLang="zh-CN" sz="18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7F60AD7E-E44A-0E66-8F6A-7615A6C10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319" y="1755488"/>
            <a:ext cx="4919249" cy="46049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A04634B-93C3-285C-9794-D5DD148B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43" y="2563714"/>
            <a:ext cx="5329431" cy="247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25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79AEB-C39C-D03C-F4E9-16418CDC0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B804F-FA9B-EF9A-4A27-05D2B6F07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233166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Source Data – DEM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B12FF4-0D68-0BB9-194A-5489D9489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09" y="1418572"/>
            <a:ext cx="6525182" cy="491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49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A74CB-6256-4A0C-C020-4985F2834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CCA3C-00FA-BB54-2D08-9CB55749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Resampling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7B7DD85D-6D7B-27D9-6091-4F3BE775F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305" y="1430728"/>
            <a:ext cx="7421205" cy="501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96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A8932-90B0-E395-F6F8-3F212F6C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Resampling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2B686C-F50A-3A8A-F72A-D862DA28C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182" y="1602539"/>
            <a:ext cx="5017061" cy="464661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A0876D-3ED0-4141-B74D-0C35B7A4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242" y="1602539"/>
            <a:ext cx="6344245" cy="464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77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7E735-FDBA-A77F-B0C9-E675DAAD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2. Add </a:t>
            </a:r>
            <a:r>
              <a:rPr lang="en-US" altLang="zh-CN" dirty="0" err="1"/>
              <a:t>Coloramp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E92B2F9-68BB-2757-E8C2-FF283780E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6" y="1554413"/>
            <a:ext cx="6480042" cy="464661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E756A5-D056-7510-8A56-0A6EEBD8C6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777"/>
          <a:stretch/>
        </p:blipFill>
        <p:spPr>
          <a:xfrm>
            <a:off x="7828548" y="1722141"/>
            <a:ext cx="3199467" cy="43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30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0CBE0-CAD0-619C-3B60-5AD1765B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Interpolation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FD335E-462E-9E44-490F-C99BB3EF3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84" y="2225941"/>
            <a:ext cx="7759631" cy="313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0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F9BF7-1949-0B2B-B794-E05B21DB8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977DD-7225-C8B8-A071-07216E0B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195734" cy="114300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Part 2. Interpolate with transect</a:t>
            </a:r>
            <a:endParaRPr lang="zh-CN" altLang="en-US" sz="44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E46B2D2-BD3F-0EE5-45C6-A8B0FC89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389" y="1506828"/>
            <a:ext cx="8359221" cy="470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72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042AD3-F5E6-7DF1-E242-38C0F0FBC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Part 2. Profile Graph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9D8E32B-A370-03D2-0C39-0D448EB2A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879" y="1479550"/>
            <a:ext cx="8666242" cy="4646613"/>
          </a:xfrm>
        </p:spPr>
      </p:pic>
    </p:spTree>
    <p:extLst>
      <p:ext uri="{BB962C8B-B14F-4D97-AF65-F5344CB8AC3E}">
        <p14:creationId xmlns:p14="http://schemas.microsoft.com/office/powerpoint/2010/main" val="2078208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CD7A9-F0D5-A4BD-1CA3-A41AE37D9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58968-B24A-404B-8C7D-3A9EFFCC2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/>
              <a:t>Part 2. Interpolated Line RMSE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75758E-4189-2E48-3691-1D041E392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78844"/>
            <a:ext cx="5101389" cy="464732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Extract Z values to vertices of the transect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Use vertex Z values from original 30m DEM as the ground truth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Compare predicted vertices Z values from 4 groups to the ground truth by RMSE.</a:t>
            </a:r>
            <a:endParaRPr lang="zh-CN" altLang="en-US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B30FA5-98DC-1C90-E024-E90B974B4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502" y="2186492"/>
            <a:ext cx="3968954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60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DE2A2-EF44-4A33-86C7-0CC52B7B3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D1C1E-56E4-6C84-FE77-1902F3E6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Part2.Tasks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9D448-B806-2561-9B49-FE64CDCC4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1392381"/>
            <a:ext cx="11429999" cy="5070763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Load 30m 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DEM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HarmonyOS Sans Medium" panose="00000600000000000000" pitchFamily="2" charset="0"/>
              </a:rPr>
              <a:t>Resample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it into lower resolutions with 2 algorithms: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90m and 200m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</a:rPr>
              <a:t>Nearest Neighbor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(NN), and </a:t>
            </a:r>
            <a:r>
              <a:rPr lang="en-US" altLang="zh-CN" dirty="0">
                <a:solidFill>
                  <a:srgbClr val="FFC000"/>
                </a:solidFill>
                <a:latin typeface="HarmonyOS Sans Medium" panose="00000600000000000000" pitchFamily="2" charset="0"/>
              </a:rPr>
              <a:t>Bilinear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Add color ramp to the resampled raster layers.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This step is for visual purpose.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HarmonyOS Sans Medium" panose="00000600000000000000" pitchFamily="2" charset="0"/>
              </a:rPr>
              <a:t>Interpolate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resampled layers to </a:t>
            </a:r>
            <a:r>
              <a:rPr lang="en-US" altLang="zh-CN" dirty="0">
                <a:solidFill>
                  <a:srgbClr val="00B050"/>
                </a:solidFill>
                <a:latin typeface="HarmonyOS Sans Medium" panose="00000600000000000000" pitchFamily="2" charset="0"/>
              </a:rPr>
              <a:t>shape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and draw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HarmonyOS Sans Medium" panose="00000600000000000000" pitchFamily="2" charset="0"/>
              </a:rPr>
              <a:t>profile graph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Manually draw a </a:t>
            </a:r>
            <a:r>
              <a:rPr lang="en-US" altLang="zh-CN" dirty="0">
                <a:solidFill>
                  <a:srgbClr val="00B0F0"/>
                </a:solidFill>
                <a:latin typeface="HarmonyOS Sans Medium" panose="00000600000000000000" pitchFamily="2" charset="0"/>
              </a:rPr>
              <a:t>transect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as the interpolating shape.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Use </a:t>
            </a:r>
            <a:r>
              <a:rPr lang="en-US" altLang="zh-CN" dirty="0">
                <a:solidFill>
                  <a:srgbClr val="FFC000"/>
                </a:solidFill>
                <a:latin typeface="HarmonyOS Sans Medium" panose="00000600000000000000" pitchFamily="2" charset="0"/>
              </a:rPr>
              <a:t>bilinear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at this step.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Adjust x-axis units to make numbers in regular intervals.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Compare </a:t>
            </a:r>
            <a:r>
              <a:rPr lang="en-US" altLang="zh-CN" dirty="0">
                <a:solidFill>
                  <a:srgbClr val="FF0000"/>
                </a:solidFill>
                <a:latin typeface="HarmonyOS Sans Medium" panose="00000600000000000000" pitchFamily="2" charset="0"/>
              </a:rPr>
              <a:t>RMSE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among Z values of all interpolated polylines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544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96AD9-325A-2D5A-D903-182B5D83F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2778F-1F03-D314-6EF0-0F663B80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Part2. Expr Questions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DAD561-4E38-DCA7-079B-7D719E989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1392381"/>
            <a:ext cx="11429999" cy="5070763"/>
          </a:xfrm>
        </p:spPr>
        <p:txBody>
          <a:bodyPr>
            <a:normAutofit fontScale="77500" lnSpcReduction="20000"/>
          </a:bodyPr>
          <a:lstStyle/>
          <a:p>
            <a:pPr marL="514350" indent="-514350" algn="l">
              <a:spcBef>
                <a:spcPts val="900"/>
              </a:spcBef>
              <a:spcAft>
                <a:spcPts val="900"/>
              </a:spcAft>
              <a:buAutoNum type="arabicPeriod"/>
            </a:pPr>
            <a:r>
              <a:rPr lang="en-US" altLang="zh-CN" b="0" i="0" dirty="0">
                <a:solidFill>
                  <a:srgbClr val="020202"/>
                </a:solidFill>
                <a:effectLst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Examine the topography at grid cell scales of 30m, 90m and 200m. You may need to use shaded-relief images to examine the spatial patterns in the topography. </a:t>
            </a:r>
          </a:p>
          <a:p>
            <a:pPr marL="971550" lvl="1" indent="-51435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20202"/>
                </a:solidFill>
                <a:effectLst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Describe how the topography is represented compared to the 30 meter DEM.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en-US" altLang="zh-CN" b="0" i="0" dirty="0">
                <a:solidFill>
                  <a:srgbClr val="020202"/>
                </a:solidFill>
                <a:effectLst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2. Compare and contrast the DEMs at a particular scale generated using different interpolation algorithms. </a:t>
            </a:r>
          </a:p>
          <a:p>
            <a:pPr marL="914400" lvl="1" indent="-4572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20202"/>
                </a:solidFill>
                <a:effectLst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Does the type of interpolation algorithm at a particular scale influence the nature of the topography depicted in the shaded-relief images?</a:t>
            </a: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en-US" altLang="zh-CN" b="0" i="0" dirty="0">
                <a:solidFill>
                  <a:srgbClr val="020202"/>
                </a:solidFill>
                <a:effectLst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3. Compare and contrast the interpolation algorithms that were used to generate topographic profiles. Do this for all two grid-cell scales. </a:t>
            </a:r>
          </a:p>
          <a:p>
            <a:pPr marL="914400" lvl="1" indent="-4572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20202"/>
                </a:solidFill>
                <a:effectLst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Which algorithm is most accurate? How did you determine this? Can you produce quantitative evidence?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181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7B7BA-661A-2178-583C-34C4EA569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3982D-786A-1673-4360-612E11D8D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179692" cy="1143000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HarmonyOS Sans Medium" panose="00000600000000000000" pitchFamily="2" charset="0"/>
              </a:rPr>
              <a:t>Part 3. Spatial Interpolation</a:t>
            </a:r>
            <a:endParaRPr lang="zh-CN" altLang="en-US" sz="4400" dirty="0">
              <a:latin typeface="HarmonyOS Sans Medium" panose="00000600000000000000" pitchFamily="2" charset="0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882554CA-1870-E7FC-DB54-2547B9C8A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301" y="1497262"/>
            <a:ext cx="6875064" cy="48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27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C80B6-E4F1-AFDD-70E6-2732AB4B3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7663A-91E8-45B7-C7AD-7C4A29AE3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179692" cy="1143000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HarmonyOS Sans Medium" panose="00000600000000000000" pitchFamily="2" charset="0"/>
              </a:rPr>
              <a:t>Part 3. Spatial Interpolation</a:t>
            </a:r>
            <a:endParaRPr lang="zh-CN" altLang="en-US" sz="4400" dirty="0">
              <a:latin typeface="HarmonyOS Sans Medium" panose="00000600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1D03E1-092B-AC2D-8AEE-B28435DE5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1" y="1550735"/>
            <a:ext cx="6195945" cy="46896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508530-3DEB-A8D4-E75C-BA8F786E0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17" y="1550659"/>
            <a:ext cx="3777304" cy="468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45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5DBE1-75C0-3BFE-C879-5DE9F0F97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9C284-676F-409E-3BC6-86380ECA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179692" cy="1143000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HarmonyOS Sans Medium" panose="00000600000000000000" pitchFamily="2" charset="0"/>
              </a:rPr>
              <a:t>Part 3. Spatial Interpolation</a:t>
            </a:r>
            <a:endParaRPr lang="zh-CN" altLang="en-US" sz="4400" dirty="0">
              <a:latin typeface="HarmonyOS Sans Medium" panose="00000600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36C019-4A9C-4C63-48D3-FC3AA5A82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2152890"/>
            <a:ext cx="5924854" cy="36323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D8EAC6-6143-03B0-0DBC-903D1BB26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303" y="2127489"/>
            <a:ext cx="2152761" cy="36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06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61CDA-6AEC-A1F9-91B0-0C8DC1D6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AC008F-7008-D5A4-8C05-7E84E2AE9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179692" cy="1143000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HarmonyOS Sans Medium" panose="00000600000000000000" pitchFamily="2" charset="0"/>
              </a:rPr>
              <a:t>Part 3. Spatial Interpolation</a:t>
            </a:r>
            <a:endParaRPr lang="zh-CN" altLang="en-US" sz="4400" dirty="0">
              <a:latin typeface="HarmonyOS Sans Medium" panose="00000600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CD54B7-DDD6-DCC9-3AAB-B489ECAA7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873404"/>
            <a:ext cx="4692969" cy="41878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9AC137-87B5-8118-3D94-BED6AE0AF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683" y="1873405"/>
            <a:ext cx="4670273" cy="418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28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7ED1E-251D-5707-D747-B88A8292B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06C8FB-4FBA-119C-EB63-2541A1698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Part 3. Raster RMSE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715F6F-D888-8206-DF80-8FC6B9B66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78844"/>
            <a:ext cx="5101389" cy="464732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Also interpolate with Cubic-Spline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Use raster calculator to get RMSE between interpolated and the original </a:t>
            </a:r>
            <a:r>
              <a:rPr lang="en-US" altLang="zh-CN" sz="2400" dirty="0" err="1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rasters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Experiment with params of IDW and CS. And explain your findings.</a:t>
            </a:r>
            <a:endParaRPr lang="zh-CN" altLang="en-US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7AE38E-0637-2C4D-8B08-39F83F044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661" y="1326148"/>
            <a:ext cx="4363925" cy="28996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89AD0C-9D90-4C06-11F5-6F5212CD1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496" y="4689949"/>
            <a:ext cx="3956253" cy="10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33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E9376-AFF6-84BE-E167-FC12B94E9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B2B5C-41D7-B6AC-7AA1-00C010B81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- RMSE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692DDF-C239-4F8A-51B6-819960DDF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899" y="2773923"/>
            <a:ext cx="4808244" cy="16643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15C487-911D-708F-0FCA-000F5E1FFF72}"/>
              </a:ext>
            </a:extLst>
          </p:cNvPr>
          <p:cNvSpPr txBox="1"/>
          <p:nvPr/>
        </p:nvSpPr>
        <p:spPr>
          <a:xfrm>
            <a:off x="449179" y="2821288"/>
            <a:ext cx="2935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Residual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Square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Average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Square root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96BE48-6948-02ED-D4CC-32593B76C068}"/>
              </a:ext>
            </a:extLst>
          </p:cNvPr>
          <p:cNvSpPr txBox="1"/>
          <p:nvPr/>
        </p:nvSpPr>
        <p:spPr>
          <a:xfrm>
            <a:off x="8807116" y="3005954"/>
            <a:ext cx="3026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Unit consistent</a:t>
            </a:r>
          </a:p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Differentiable</a:t>
            </a:r>
          </a:p>
          <a:p>
            <a:r>
              <a:rPr lang="en-US" altLang="zh-CN" sz="2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Magnitude sensitive</a:t>
            </a:r>
            <a:endParaRPr lang="zh-CN" altLang="en-US" sz="2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8577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B781E-83FA-A92B-843F-AABD08242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F5E54-28A5-55A7-79B9-552FFE29D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Part3.Tasks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242E4F-5B3A-E3AF-A311-3BC4A8E90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1392381"/>
            <a:ext cx="11429999" cy="5070763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Load 30m 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DEM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Generate </a:t>
            </a:r>
            <a:r>
              <a:rPr lang="en-US" altLang="zh-CN" dirty="0">
                <a:solidFill>
                  <a:srgbClr val="FF0000"/>
                </a:solidFill>
                <a:latin typeface="HarmonyOS Sans Medium" panose="00000600000000000000" pitchFamily="2" charset="0"/>
              </a:rPr>
              <a:t>300m*300m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dense point grid with extracted values from original DEM, with the same extent.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Interpolate from this dense point grid to a new </a:t>
            </a:r>
            <a:r>
              <a:rPr lang="en-US" altLang="zh-CN" dirty="0">
                <a:solidFill>
                  <a:srgbClr val="00B050"/>
                </a:solidFill>
                <a:latin typeface="HarmonyOS Sans Medium" panose="00000600000000000000" pitchFamily="2" charset="0"/>
              </a:rPr>
              <a:t>raster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using IDW and Cubic-Spline.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Calculate error raster layer using raster calculator , between 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</a:rPr>
              <a:t>original raster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and the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armonyOS Sans Medium" panose="00000600000000000000" pitchFamily="2" charset="0"/>
              </a:rPr>
              <a:t>interpolated raster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layer.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Tune algorithms’ params and interpret your findings about the changes.</a:t>
            </a:r>
            <a:endParaRPr lang="en-US" altLang="zh-CN" dirty="0">
              <a:solidFill>
                <a:srgbClr val="FF0000"/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35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Submission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E9B4DE-C9FC-BE72-B30E-346385FE5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03" y="1493528"/>
            <a:ext cx="7939994" cy="4800685"/>
          </a:xfrm>
        </p:spPr>
        <p:txBody>
          <a:bodyPr>
            <a:normAutofit lnSpcReduction="10000"/>
          </a:bodyPr>
          <a:lstStyle/>
          <a:p>
            <a:pPr lvl="1"/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.doc/docx file includes:</a:t>
            </a:r>
          </a:p>
          <a:p>
            <a:pPr lvl="1"/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B0F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Contexts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and </a:t>
            </a:r>
            <a:r>
              <a:rPr lang="en-US" altLang="zh-CN" sz="2400" dirty="0">
                <a:solidFill>
                  <a:srgbClr val="00B05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necessary screenshots 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(with captions) to prove you completed all required steps.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7030A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Comparisons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of performances with different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algorithms and parameter settings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. Describe what changes did you make and what’s changed.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Answer the </a:t>
            </a:r>
            <a:r>
              <a:rPr lang="en-US" altLang="zh-CN" sz="2400" dirty="0">
                <a:solidFill>
                  <a:srgbClr val="FF000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designated questions 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with </a:t>
            </a:r>
            <a:r>
              <a:rPr lang="en-US" altLang="zh-CN" sz="2400" b="1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YOUR OWN 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1073719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CED05-A51E-E083-D2EB-ABB2417E9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E81E9-CDF7-940A-D8BC-0D93B02B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Grading Rule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CE8819-A9D1-28C8-64F2-C17C2438A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52" y="1762704"/>
            <a:ext cx="9206295" cy="41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69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714915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53D4F-74BE-045B-75F9-B8522E92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Splitting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0642D3-CA84-C3AF-324E-7E9EBD479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If you are a parent, do you want your child to be able to deal with some unknown situations besides what you told them?</a:t>
            </a:r>
          </a:p>
          <a:p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Suppose there are </a:t>
            </a:r>
            <a:r>
              <a:rPr lang="en-US" altLang="zh-CN" sz="2400" dirty="0">
                <a:solidFill>
                  <a:srgbClr val="7030A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1000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data points. We only get to know values from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100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of them. Uncertainty on the rest </a:t>
            </a:r>
            <a:r>
              <a:rPr lang="en-US" altLang="zh-CN" sz="2400" dirty="0">
                <a:solidFill>
                  <a:srgbClr val="FF000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900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.</a:t>
            </a:r>
          </a:p>
          <a:p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Train with all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100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points, the training RMSE is 0.01, RMSE on the </a:t>
            </a:r>
            <a:r>
              <a:rPr lang="en-US" altLang="zh-CN" sz="2400" dirty="0">
                <a:solidFill>
                  <a:srgbClr val="FF000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900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unknown points is 0.25.</a:t>
            </a: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Train with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75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points, and tune training params with </a:t>
            </a:r>
            <a:r>
              <a:rPr lang="en-US" altLang="zh-CN" sz="2400" dirty="0">
                <a:solidFill>
                  <a:srgbClr val="00B05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25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points. So that training RMSE is 0.05, RMSE on the </a:t>
            </a:r>
            <a:r>
              <a:rPr lang="en-US" altLang="zh-CN" sz="2400" dirty="0">
                <a:solidFill>
                  <a:srgbClr val="FF000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900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unknown points is 0.1.</a:t>
            </a:r>
            <a:endParaRPr lang="zh-CN" altLang="en-US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3494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5F1E0-CB71-03AC-5946-07FE7DC9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Interpolation Algos - IDW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6AC4B9E-0E87-EC34-9C42-0874D7AFA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chemeClr val="tx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Inverse Distance Weighting (IDW)</a:t>
                </a:r>
              </a:p>
              <a:p>
                <a:endParaRPr lang="en-US" altLang="zh-CN" dirty="0">
                  <a:solidFill>
                    <a:schemeClr val="tx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endParaRPr lang="en-US" altLang="zh-CN" dirty="0">
                  <a:solidFill>
                    <a:schemeClr val="tx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endParaRPr lang="en-US" altLang="zh-CN" dirty="0">
                  <a:solidFill>
                    <a:schemeClr val="tx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endParaRPr lang="en-US" altLang="zh-CN" dirty="0">
                  <a:solidFill>
                    <a:schemeClr val="tx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endParaRPr lang="en-US" altLang="zh-CN" sz="1800" dirty="0">
                  <a:solidFill>
                    <a:schemeClr val="tx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chemeClr val="tx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From control points &amp; target points: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, </m:t>
                    </m:r>
                    <m:sSubSup>
                      <m:sSubSup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</m:sub>
                      <m:sup/>
                    </m:sSubSup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𝑑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, 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𝑝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)</m:t>
                    </m:r>
                  </m:oMath>
                </a14:m>
                <a:endParaRPr lang="en-US" altLang="zh-CN" sz="1800" dirty="0">
                  <a:solidFill>
                    <a:schemeClr val="tx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chemeClr val="tx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From algorithm: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zh-CN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=1/</m:t>
                    </m:r>
                    <m:sSubSup>
                      <m:sSubSup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, what is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𝑓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?</a:t>
                </a:r>
                <a:endParaRPr lang="zh-CN" altLang="en-US" sz="1800" dirty="0">
                  <a:solidFill>
                    <a:schemeClr val="tx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6AC4B9E-0E87-EC34-9C42-0874D7AFA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7AE6B13-F1B3-A4E1-9C77-9309392B6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315" y="2308167"/>
            <a:ext cx="8109367" cy="224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EC5B-F3BE-666D-EBB2-4576D1353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3FEA1B-B3DD-67ED-1B0C-D55AEBC4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Interpolation Algos - IDW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4194E3-3854-058F-1E48-1BC892D5D7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chemeClr val="tx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𝑝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endParaRPr lang="en-US" altLang="zh-CN" dirty="0">
                  <a:solidFill>
                    <a:schemeClr val="tx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endParaRPr lang="en-US" altLang="zh-CN" dirty="0">
                  <a:solidFill>
                    <a:schemeClr val="tx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endParaRPr lang="en-US" altLang="zh-CN" dirty="0">
                  <a:solidFill>
                    <a:schemeClr val="tx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endParaRPr lang="en-US" altLang="zh-CN" dirty="0">
                  <a:solidFill>
                    <a:schemeClr val="tx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endParaRPr lang="en-US" altLang="zh-CN" sz="1800" dirty="0">
                  <a:solidFill>
                    <a:schemeClr val="tx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4194E3-3854-058F-1E48-1BC892D5D7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9" t="-1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38479448-A67C-4E03-3032-F8D8A8413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271055"/>
            <a:ext cx="6272463" cy="40129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1301F00-0DC3-72CE-F1B0-8391C1FE17D1}"/>
              </a:ext>
            </a:extLst>
          </p:cNvPr>
          <p:cNvSpPr txBox="1"/>
          <p:nvPr/>
        </p:nvSpPr>
        <p:spPr>
          <a:xfrm>
            <a:off x="7769726" y="2486526"/>
            <a:ext cx="37485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Constant p value, different control points: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More weights on points that are closer to the target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Different p values, same control point: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More weights on higher p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Try to prove and interpret this in your experiments when tuning the P value.</a:t>
            </a:r>
          </a:p>
        </p:txBody>
      </p:sp>
    </p:spTree>
    <p:extLst>
      <p:ext uri="{BB962C8B-B14F-4D97-AF65-F5344CB8AC3E}">
        <p14:creationId xmlns:p14="http://schemas.microsoft.com/office/powerpoint/2010/main" val="4229665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F47E8-9CF0-B7A5-0659-F9CB48CDC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96C425-A7D1-F31D-3A66-5913047A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233166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Interpolation Algos – Cubic-Spline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E8604B1-AF94-E258-6574-BBBDB2F75335}"/>
                  </a:ext>
                </a:extLst>
              </p:cNvPr>
              <p:cNvSpPr txBox="1"/>
              <p:nvPr/>
            </p:nvSpPr>
            <p:spPr>
              <a:xfrm>
                <a:off x="411747" y="1503230"/>
                <a:ext cx="7031790" cy="5199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For control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, …,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, …,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, whose values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, …,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, …,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. </a:t>
                </a:r>
              </a:p>
              <a:p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Find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within each interval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]</m:t>
                    </m:r>
                  </m:oMath>
                </a14:m>
                <a:r>
                  <a:rPr lang="zh-CN" altLang="en-US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</a:t>
                </a:r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that:</a:t>
                </a:r>
              </a:p>
              <a:p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𝑐𝑠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HarmonyOS Sans SC Medium" panose="00000600000000000000" pitchFamily="2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HarmonyOS Sans SC Medium" panose="00000600000000000000" pitchFamily="2" charset="-122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HarmonyOS Sans SC Medium" panose="00000600000000000000" pitchFamily="2" charset="-122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HarmonyOS Sans SC Medium" panose="00000600000000000000" pitchFamily="2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HarmonyOS Sans SC Medium" panose="00000600000000000000" pitchFamily="2" charset="-12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HarmonyOS Sans SC Medium" panose="00000600000000000000" pitchFamily="2" charset="-122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HarmonyOS Sans SC Medium" panose="000006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HarmonyOS Sans SC Medium" panose="00000600000000000000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HarmonyOS Sans SC Medium" panose="00000600000000000000" pitchFamily="2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))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, with subject to: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;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, interpolation condition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</m:sub>
                      <m:sup/>
                    </m:sSub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1</m:t>
                        </m:r>
                      </m:sub>
                      <m:sup/>
                    </m:sSub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, continuity condition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′′</m:t>
                        </m:r>
                      </m:sup>
                    </m:sSub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′′</m:t>
                        </m:r>
                      </m:sup>
                    </m:sSub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′′</m:t>
                        </m:r>
                      </m:sup>
                    </m:sSub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𝑛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′′</m:t>
                        </m:r>
                      </m:sup>
                    </m:sSub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=0</m:t>
                    </m:r>
                  </m:oMath>
                </a14:m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, boundary condition</a:t>
                </a:r>
                <a:endParaRPr lang="zh-CN" altLang="en-US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Solve this differential equation, then you get: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𝑝</m:t>
                            </m:r>
                          </m:sub>
                        </m:sSub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𝑤h𝑒𝑛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𝑝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E8604B1-AF94-E258-6574-BBBDB2F75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47" y="1503230"/>
                <a:ext cx="7031790" cy="5199757"/>
              </a:xfrm>
              <a:prstGeom prst="rect">
                <a:avLst/>
              </a:prstGeom>
              <a:blipFill>
                <a:blip r:embed="rId3"/>
                <a:stretch>
                  <a:fillRect l="-781" t="-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D6211F65-64D6-9650-E480-A6BCD78CC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708" y="1951790"/>
            <a:ext cx="3852565" cy="36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13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01BC3-414D-3730-7A5F-C43EF9E46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10762-81C2-BFB4-6B15-3706AA67F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233166" cy="1143000"/>
          </a:xfrm>
        </p:spPr>
        <p:txBody>
          <a:bodyPr>
            <a:normAutofit/>
          </a:bodyPr>
          <a:lstStyle/>
          <a:p>
            <a:r>
              <a:rPr lang="en-US" altLang="zh-CN"/>
              <a:t>Cubic-Spline – anti-overfitting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C1088E-C95D-3F54-2A42-5C88A1D7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26" y="2873320"/>
            <a:ext cx="10668548" cy="21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4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roon-template-16.9-tungsten copy.pptx" id="{B69B70B2-75E6-9F41-A618-976478E1B107}" vid="{12E40A26-4716-A142-B24E-D4A7A79A7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6541</TotalTime>
  <Words>2330</Words>
  <Application>Microsoft Office PowerPoint</Application>
  <PresentationFormat>宽屏</PresentationFormat>
  <Paragraphs>353</Paragraphs>
  <Slides>43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6" baseType="lpstr">
      <vt:lpstr>HarmonyOS Sans SC Medium</vt:lpstr>
      <vt:lpstr>HarmonyOS Sans TC Black</vt:lpstr>
      <vt:lpstr>HarmonyOS Sans TC Medium</vt:lpstr>
      <vt:lpstr>Menlo</vt:lpstr>
      <vt:lpstr>Tungsten Book</vt:lpstr>
      <vt:lpstr>Tungsten Medium</vt:lpstr>
      <vt:lpstr>Arial</vt:lpstr>
      <vt:lpstr>Calibri</vt:lpstr>
      <vt:lpstr>Cambria Math</vt:lpstr>
      <vt:lpstr>Georgia</vt:lpstr>
      <vt:lpstr>HarmonyOS Sans Medium</vt:lpstr>
      <vt:lpstr>Wingdings</vt:lpstr>
      <vt:lpstr>Office Theme</vt:lpstr>
      <vt:lpstr>GEOG 475 Advanced GIS Lab1</vt:lpstr>
      <vt:lpstr>Interpolation</vt:lpstr>
      <vt:lpstr>Interpolation</vt:lpstr>
      <vt:lpstr>Evaluation - RMSE</vt:lpstr>
      <vt:lpstr>Data Splitting</vt:lpstr>
      <vt:lpstr>Interpolation Algos - IDW</vt:lpstr>
      <vt:lpstr>Interpolation Algos - IDW</vt:lpstr>
      <vt:lpstr>Interpolation Algos – Cubic-Spline</vt:lpstr>
      <vt:lpstr>Cubic-Spline – anti-overfitting</vt:lpstr>
      <vt:lpstr>Cubic-Spline – anti-overfitting</vt:lpstr>
      <vt:lpstr>Source Data – Climate Points</vt:lpstr>
      <vt:lpstr>Part1.Tasks</vt:lpstr>
      <vt:lpstr>Part 1. Interpolation</vt:lpstr>
      <vt:lpstr>Part 1. Interpolation</vt:lpstr>
      <vt:lpstr>Part 1. Interpolation</vt:lpstr>
      <vt:lpstr>Part 1. Interpolation - IDW</vt:lpstr>
      <vt:lpstr>Part 1. Interpolation - CS</vt:lpstr>
      <vt:lpstr>Part 1. Extract Values</vt:lpstr>
      <vt:lpstr>Part 1. Calculate RMSE</vt:lpstr>
      <vt:lpstr>Part 1. RMSE Statistics</vt:lpstr>
      <vt:lpstr>Part1.Tasks</vt:lpstr>
      <vt:lpstr>Part1.Expr Questions</vt:lpstr>
      <vt:lpstr>PowerPoint 演示文稿</vt:lpstr>
      <vt:lpstr>Resampling Algos – Nearest Neighbor</vt:lpstr>
      <vt:lpstr>Resampling Algos – Bilinear</vt:lpstr>
      <vt:lpstr>Source Data – DEM</vt:lpstr>
      <vt:lpstr>Part 2. Resampling</vt:lpstr>
      <vt:lpstr>Part 2. Resampling</vt:lpstr>
      <vt:lpstr>Part 2. Add Coloramp</vt:lpstr>
      <vt:lpstr>Part 2. Interpolate with transect</vt:lpstr>
      <vt:lpstr>Part 2. Profile Graph</vt:lpstr>
      <vt:lpstr>Part 2. Interpolated Line RMSE</vt:lpstr>
      <vt:lpstr>Part2.Tasks</vt:lpstr>
      <vt:lpstr>Part2. Expr Questions</vt:lpstr>
      <vt:lpstr>Part 3. Spatial Interpolation</vt:lpstr>
      <vt:lpstr>Part 3. Spatial Interpolation</vt:lpstr>
      <vt:lpstr>Part 3. Spatial Interpolation</vt:lpstr>
      <vt:lpstr>Part 3. Spatial Interpolation</vt:lpstr>
      <vt:lpstr>Part 3. Raster RMSE</vt:lpstr>
      <vt:lpstr>Part3.Tasks</vt:lpstr>
      <vt:lpstr>Submission</vt:lpstr>
      <vt:lpstr>Grading Rule</vt:lpstr>
      <vt:lpstr>The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Jenna Kujawski</dc:creator>
  <cp:keywords/>
  <dc:description/>
  <cp:lastModifiedBy>Song, Zhenlei</cp:lastModifiedBy>
  <cp:revision>46</cp:revision>
  <dcterms:created xsi:type="dcterms:W3CDTF">2022-08-19T19:50:19Z</dcterms:created>
  <dcterms:modified xsi:type="dcterms:W3CDTF">2025-01-27T06:21:53Z</dcterms:modified>
  <cp:category/>
</cp:coreProperties>
</file>